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59" r:id="rId8"/>
    <p:sldId id="258" r:id="rId9"/>
    <p:sldId id="267" r:id="rId10"/>
    <p:sldId id="263" r:id="rId11"/>
    <p:sldId id="261" r:id="rId12"/>
    <p:sldId id="262" r:id="rId13"/>
    <p:sldId id="265" r:id="rId14"/>
    <p:sldId id="266" r:id="rId15"/>
    <p:sldId id="264" r:id="rId16"/>
    <p:sldId id="26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0B790-7C98-4C68-A1A8-59CBF436A0F0}" v="1" dt="2020-10-20T05:40:34.643"/>
    <p1510:client id="{F558A812-1307-4615-8E9B-1C06C2842D5E}" v="2" dt="2020-10-20T05:54:5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6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86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07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86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70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9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51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97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82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25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1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74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93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02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7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48D72A-372E-4287-AECD-74696A46CA71}" type="datetimeFigureOut">
              <a:rPr lang="hr-HR" smtClean="0"/>
              <a:t>9.2.2021.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9C92CB-1B81-4704-A614-59AB07048E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1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ingapps.org/watch?v=pkxz4x1h3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etzanet.ucitelji.hr/Modul3-igre/1.2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FvJamzTGgEurAgyaPQKQkZFX7NinVqpKi8wbj061VjxUN1lXRDBDR1RGMUVHSk9VU0JFQ1E3TkxCR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Wl3XYsiYV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office.com/Pages/ResponsePage.aspx?id=FvJamzTGgEurAgyaPQKQkZFX7NinVqpKi8wbj061VjxUNFVXUUo3VDNaSVJLWElPMUdVR1UzSzRCTi4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i.hr/" TargetMode="External"/><Relationship Id="rId2" Type="http://schemas.openxmlformats.org/officeDocument/2006/relationships/hyperlink" Target="https://mup.gov.hr/online-prijave/online-prijava-zlostavljanja-djeteta-red-button/2816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apps.org/watch?v=pb0c2hcdc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etic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g1iu51cc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730931" y="281883"/>
            <a:ext cx="8689976" cy="2509213"/>
          </a:xfrm>
        </p:spPr>
        <p:txBody>
          <a:bodyPr/>
          <a:lstStyle/>
          <a:p>
            <a:r>
              <a:rPr lang="hr-HR">
                <a:solidFill>
                  <a:srgbClr val="FF0000"/>
                </a:solidFill>
              </a:rPr>
              <a:t>E - nasilje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56" y="666929"/>
            <a:ext cx="7204438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489" y="0"/>
            <a:ext cx="10364451" cy="1596177"/>
          </a:xfrm>
        </p:spPr>
        <p:txBody>
          <a:bodyPr/>
          <a:lstStyle/>
          <a:p>
            <a:r>
              <a:rPr lang="hr-HR" b="1"/>
              <a:t>Digitalni tragovi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392701"/>
            <a:ext cx="6893795" cy="4487595"/>
          </a:xfrm>
        </p:spPr>
        <p:txBody>
          <a:bodyPr>
            <a:normAutofit fontScale="70000" lnSpcReduction="20000"/>
          </a:bodyPr>
          <a:lstStyle/>
          <a:p>
            <a:r>
              <a:rPr lang="hr-HR" sz="3200" b="1" dirty="0"/>
              <a:t>Digitalni tragovi</a:t>
            </a:r>
            <a:r>
              <a:rPr lang="hr-HR" sz="3200" dirty="0"/>
              <a:t> </a:t>
            </a:r>
            <a:r>
              <a:rPr lang="hr-HR" sz="3200" cap="none" dirty="0"/>
              <a:t>predstavljaju niz podataka koje ostavljamo svaki put kad se koristimo internetom. </a:t>
            </a:r>
          </a:p>
          <a:p>
            <a:r>
              <a:rPr lang="hr-HR" sz="3200" cap="none" dirty="0"/>
              <a:t>Tragovi koje ostavljamo odnose se na mrežne stranice koje posjećujemo, elektroničku poštu koju šaljemo, videozapise koje stavljamo na mrežu, </a:t>
            </a:r>
            <a:r>
              <a:rPr lang="hr-HR" sz="3200" i="1" cap="none" dirty="0"/>
              <a:t>online</a:t>
            </a:r>
            <a:r>
              <a:rPr lang="hr-HR" sz="3200" cap="none" dirty="0"/>
              <a:t> igre koje igramo, informacije koje pretražujemo itd.</a:t>
            </a:r>
          </a:p>
          <a:p>
            <a:r>
              <a:rPr lang="hr-HR" sz="4700" dirty="0"/>
              <a:t>Zadatak </a:t>
            </a:r>
          </a:p>
          <a:p>
            <a:r>
              <a:rPr lang="hr-HR" sz="4700" i="1" cap="none" dirty="0"/>
              <a:t>Istraži koje informacije možeš naći upisivanjem svojeg imena na internetu.</a:t>
            </a:r>
            <a:endParaRPr lang="hr-HR" sz="4700" cap="none" dirty="0"/>
          </a:p>
        </p:txBody>
      </p:sp>
      <p:pic>
        <p:nvPicPr>
          <p:cNvPr id="5122" name="Picture 2" descr="Digitalni tragovi i elektroničko nasilje: Digitalni trago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11" y="365760"/>
            <a:ext cx="4213120" cy="60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	pozitivni i negativni digitalni trag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2307728" cy="643394"/>
          </a:xfrm>
        </p:spPr>
        <p:txBody>
          <a:bodyPr/>
          <a:lstStyle/>
          <a:p>
            <a:r>
              <a:rPr lang="hr-HR">
                <a:hlinkClick r:id="rId2"/>
              </a:rPr>
              <a:t>razvrstaj</a:t>
            </a: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7042" t="20240" r="28520" b="45721"/>
          <a:stretch/>
        </p:blipFill>
        <p:spPr>
          <a:xfrm>
            <a:off x="2743200" y="1997612"/>
            <a:ext cx="8735818" cy="37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>
            <a:normAutofit/>
          </a:bodyPr>
          <a:lstStyle/>
          <a:p>
            <a:r>
              <a:rPr lang="hr-HR" sz="4000" dirty="0">
                <a:hlinkClick r:id="rId2"/>
              </a:rPr>
              <a:t>IGRA</a:t>
            </a:r>
            <a:r>
              <a:rPr lang="hr-HR" sz="4000" dirty="0"/>
              <a:t> DIGITALNI </a:t>
            </a:r>
            <a:r>
              <a:rPr lang="hr-HR" sz="4000" dirty="0" err="1"/>
              <a:t>TRAGOvi</a:t>
            </a:r>
            <a:r>
              <a:rPr lang="hr-HR" sz="4000" dirty="0"/>
              <a:t> (ako </a:t>
            </a:r>
            <a:r>
              <a:rPr lang="hr-HR" sz="4000"/>
              <a:t>ostane vremena)</a:t>
            </a:r>
            <a:endParaRPr lang="hr-HR" sz="40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51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504" y="1856474"/>
            <a:ext cx="10364451" cy="1596177"/>
          </a:xfrm>
        </p:spPr>
        <p:txBody>
          <a:bodyPr/>
          <a:lstStyle/>
          <a:p>
            <a:r>
              <a:rPr lang="hr-HR" sz="4800">
                <a:hlinkClick r:id="rId2"/>
              </a:rPr>
              <a:t>SAMOPROCJENA</a:t>
            </a:r>
            <a:endParaRPr lang="hr-HR" sz="4800"/>
          </a:p>
        </p:txBody>
      </p:sp>
      <p:sp>
        <p:nvSpPr>
          <p:cNvPr id="4" name="Nasmiješeno lice 3"/>
          <p:cNvSpPr/>
          <p:nvPr/>
        </p:nvSpPr>
        <p:spPr>
          <a:xfrm>
            <a:off x="3221502" y="3643532"/>
            <a:ext cx="1547446" cy="137863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Nasmiješeno lice 4"/>
          <p:cNvSpPr/>
          <p:nvPr/>
        </p:nvSpPr>
        <p:spPr>
          <a:xfrm>
            <a:off x="5243732" y="3643532"/>
            <a:ext cx="1591993" cy="1378634"/>
          </a:xfrm>
          <a:prstGeom prst="smileyFace">
            <a:avLst>
              <a:gd name="adj" fmla="val -1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asmiješeno lice 5"/>
          <p:cNvSpPr/>
          <p:nvPr/>
        </p:nvSpPr>
        <p:spPr>
          <a:xfrm>
            <a:off x="7310509" y="3643532"/>
            <a:ext cx="1547446" cy="137863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76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0046" y="-169274"/>
            <a:ext cx="10364451" cy="1596177"/>
          </a:xfrm>
        </p:spPr>
        <p:txBody>
          <a:bodyPr/>
          <a:lstStyle/>
          <a:p>
            <a:r>
              <a:rPr lang="hr-HR">
                <a:hlinkClick r:id="rId2"/>
              </a:rPr>
              <a:t>video</a:t>
            </a:r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603" t="18321" r="49410" b="28581"/>
          <a:stretch/>
        </p:blipFill>
        <p:spPr>
          <a:xfrm>
            <a:off x="1209196" y="801858"/>
            <a:ext cx="9510385" cy="59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FF0000"/>
                </a:solidFill>
              </a:rPr>
              <a:t>Elektroničko nasilje = </a:t>
            </a:r>
            <a:r>
              <a:rPr lang="hr-HR" b="1" err="1">
                <a:solidFill>
                  <a:srgbClr val="FF0000"/>
                </a:solidFill>
              </a:rPr>
              <a:t>cyberbulling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>
                <a:solidFill>
                  <a:srgbClr val="14425C"/>
                </a:solidFill>
                <a:latin typeface="Dosis"/>
              </a:rPr>
              <a:t>obuhvaća situacije u kojima je dijete ili mlada osoba izloženo napadu drugog djeteta, tinejdžera ili grupe djece, putem interneta ili mobilnog telefona.</a:t>
            </a:r>
          </a:p>
          <a:p>
            <a:r>
              <a:rPr lang="hr-HR" err="1"/>
              <a:t>Međuvršnjačko</a:t>
            </a:r>
            <a:r>
              <a:rPr lang="hr-HR"/>
              <a:t> maloljetničko nasilje putem interneta uključuje </a:t>
            </a:r>
            <a:r>
              <a:rPr lang="hr-HR" b="1"/>
              <a:t>poticanje grupne mržnje, napade na privatnost, uznemiravanje, uhođenje, vrijeđanje, nesavjestan pristup štetnim sadržajima te širenje nasilnih i uvredljivih komentara</a:t>
            </a:r>
            <a:r>
              <a:rPr lang="hr-HR"/>
              <a:t>. Može uključivati slanje okrutnih, zlobnih, katkad i prijetećih poruka, kao i kreiranje internetskih stranica koje sadrže priče, crteže, slike i šale na račun vršnjaka.</a:t>
            </a:r>
            <a:endParaRPr lang="hr-HR">
              <a:solidFill>
                <a:srgbClr val="14425C"/>
              </a:solidFill>
              <a:latin typeface="Dosis"/>
            </a:endParaRP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64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45538" y="10778"/>
            <a:ext cx="7802058" cy="2284870"/>
          </a:xfrm>
        </p:spPr>
        <p:txBody>
          <a:bodyPr/>
          <a:lstStyle/>
          <a:p>
            <a:r>
              <a:rPr lang="hr-HR"/>
              <a:t>Jesi li i ti ikada bio </a:t>
            </a:r>
            <a:br>
              <a:rPr lang="hr-HR"/>
            </a:br>
            <a:r>
              <a:rPr lang="hr-HR"/>
              <a:t>žrtva e-nasilja?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20270" y="2009622"/>
            <a:ext cx="10363826" cy="572051"/>
          </a:xfrm>
        </p:spPr>
        <p:txBody>
          <a:bodyPr/>
          <a:lstStyle/>
          <a:p>
            <a:r>
              <a:rPr lang="hr-HR">
                <a:hlinkClick r:id="rId2"/>
              </a:rPr>
              <a:t>Anketa</a:t>
            </a:r>
            <a:r>
              <a:rPr lang="hr-HR"/>
              <a:t> 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-2652386" y="2482464"/>
            <a:ext cx="10364451" cy="131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Što napraviti?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34572" t="24554" r="38120" b="55982"/>
          <a:stretch/>
        </p:blipFill>
        <p:spPr>
          <a:xfrm>
            <a:off x="238073" y="3539655"/>
            <a:ext cx="6234836" cy="2498518"/>
          </a:xfrm>
          <a:prstGeom prst="rect">
            <a:avLst/>
          </a:prstGeom>
        </p:spPr>
      </p:pic>
      <p:pic>
        <p:nvPicPr>
          <p:cNvPr id="2050" name="Picture 2" descr="Osnovna škola Milka Cepelića Vuka - Sigurnost na internetu - 5 savjeta za  sigurno korištenje intern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62" y="-147568"/>
            <a:ext cx="5075252" cy="70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1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FF0000"/>
                </a:solidFill>
              </a:rPr>
              <a:t>Prijava e-nasilja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85909" y="1661698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hr-HR" sz="3200">
                <a:hlinkClick r:id="rId2"/>
              </a:rPr>
              <a:t>RED BUTTON </a:t>
            </a:r>
            <a:r>
              <a:rPr lang="hr-HR" sz="3200"/>
              <a:t>online prijava zlostavljanja djeteta</a:t>
            </a:r>
          </a:p>
          <a:p>
            <a:endParaRPr lang="hr-HR" sz="3200"/>
          </a:p>
          <a:p>
            <a:endParaRPr lang="hr-HR" sz="3200"/>
          </a:p>
          <a:p>
            <a:endParaRPr lang="hr-HR" sz="3200"/>
          </a:p>
          <a:p>
            <a:r>
              <a:rPr lang="hr-HR" sz="3200">
                <a:hlinkClick r:id="rId3"/>
              </a:rPr>
              <a:t>CSI.HR </a:t>
            </a:r>
            <a:r>
              <a:rPr lang="hr-HR" sz="3200"/>
              <a:t>– Centar za sigurniji internet</a:t>
            </a:r>
          </a:p>
        </p:txBody>
      </p:sp>
      <p:pic>
        <p:nvPicPr>
          <p:cNvPr id="1026" name="Picture 2" descr="টুইটারে csi.hr: &quot;Ako ne znate što je to &quot;sharenting&quot; svakako pročitajte  novi članak naših stručnjaka! --&gt;https://t.co/v2vc7TeJJF… 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64" y="4349653"/>
            <a:ext cx="44958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novna škola &quot;Ivan Kozarac&quot; Nijemci - Kutak za učen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98" y="2390336"/>
            <a:ext cx="3887569" cy="10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5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82254" y="1930994"/>
            <a:ext cx="10363826" cy="3424107"/>
          </a:xfrm>
        </p:spPr>
        <p:txBody>
          <a:bodyPr>
            <a:normAutofit/>
          </a:bodyPr>
          <a:lstStyle/>
          <a:p>
            <a:r>
              <a:rPr lang="hr-HR" sz="4400">
                <a:hlinkClick r:id="rId2"/>
              </a:rPr>
              <a:t>Križaljka  e-nasilje </a:t>
            </a:r>
            <a:endParaRPr lang="hr-HR" sz="440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6989" t="26202" r="33926" b="28798"/>
          <a:stretch/>
        </p:blipFill>
        <p:spPr>
          <a:xfrm>
            <a:off x="6142893" y="0"/>
            <a:ext cx="6049107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628728" y="316097"/>
            <a:ext cx="10364451" cy="1596177"/>
          </a:xfrm>
        </p:spPr>
        <p:txBody>
          <a:bodyPr/>
          <a:lstStyle/>
          <a:p>
            <a:r>
              <a:rPr lang="hr-HR" err="1"/>
              <a:t>netica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07297" y="1747661"/>
            <a:ext cx="4425115" cy="1726044"/>
          </a:xfrm>
        </p:spPr>
        <p:txBody>
          <a:bodyPr/>
          <a:lstStyle/>
          <a:p>
            <a:r>
              <a:rPr lang="hr-HR">
                <a:hlinkClick r:id="rId2"/>
              </a:rPr>
              <a:t>https://www.netica.hr/</a:t>
            </a: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3299" t="27722" r="34282" b="29537"/>
          <a:stretch/>
        </p:blipFill>
        <p:spPr>
          <a:xfrm>
            <a:off x="4472195" y="612518"/>
            <a:ext cx="7719805" cy="5722374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-3628729" y="220869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err="1"/>
              <a:t>petzanet</a:t>
            </a:r>
            <a:endParaRPr lang="hr-HR"/>
          </a:p>
        </p:txBody>
      </p:sp>
      <p:pic>
        <p:nvPicPr>
          <p:cNvPr id="4100" name="Picture 4" descr="PET ZA NET - CERIĆKI DRUGA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2" y="3473705"/>
            <a:ext cx="3205381" cy="22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6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Riješimo kviz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107628"/>
          </a:xfrm>
        </p:spPr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ŠTO SMIJEMO DIJELITI NA INTERNETU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78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4437" y="0"/>
            <a:ext cx="10364451" cy="1596177"/>
          </a:xfrm>
        </p:spPr>
        <p:txBody>
          <a:bodyPr/>
          <a:lstStyle/>
          <a:p>
            <a:r>
              <a:rPr lang="hr-HR" b="1"/>
              <a:t>Internetski bonton  </a:t>
            </a:r>
          </a:p>
        </p:txBody>
      </p:sp>
      <p:pic>
        <p:nvPicPr>
          <p:cNvPr id="3074" name="Picture 2" descr="Sigurnost na internetu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9762" r="13282" b="5849"/>
          <a:stretch/>
        </p:blipFill>
        <p:spPr bwMode="auto">
          <a:xfrm>
            <a:off x="433" y="1116470"/>
            <a:ext cx="7454540" cy="55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583562" y="1596176"/>
            <a:ext cx="3010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Zadatak:</a:t>
            </a:r>
          </a:p>
          <a:p>
            <a:r>
              <a:rPr lang="hr-HR" sz="3600"/>
              <a:t>Pretraži Internet na koji način se kaže za internetski bonton na engleskom jeziku.</a:t>
            </a:r>
          </a:p>
        </p:txBody>
      </p:sp>
    </p:spTree>
    <p:extLst>
      <p:ext uri="{BB962C8B-B14F-4D97-AF65-F5344CB8AC3E}">
        <p14:creationId xmlns:p14="http://schemas.microsoft.com/office/powerpoint/2010/main" val="2499093165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953D38335E5C4484FA2190B9D567A0" ma:contentTypeVersion="7" ma:contentTypeDescription="Stvaranje novog dokumenta." ma:contentTypeScope="" ma:versionID="bf8457c96b13ab1463dccb0c02c5c251">
  <xsd:schema xmlns:xsd="http://www.w3.org/2001/XMLSchema" xmlns:xs="http://www.w3.org/2001/XMLSchema" xmlns:p="http://schemas.microsoft.com/office/2006/metadata/properties" xmlns:ns2="d33d783c-22ed-4030-95ea-6c6e73cf6537" targetNamespace="http://schemas.microsoft.com/office/2006/metadata/properties" ma:root="true" ma:fieldsID="37af7ac64a5386255c236bc25b813ed3" ns2:_="">
    <xsd:import namespace="d33d783c-22ed-4030-95ea-6c6e73cf6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d783c-22ed-4030-95ea-6c6e73cf6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BB02A-0E65-4B3D-B880-B571C854C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498DD8-5566-4C5B-8752-A191FCF2929E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d33d783c-22ed-4030-95ea-6c6e73cf65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D2638B-AA06-4CF5-8C25-9F13957E91A4}">
  <ds:schemaRefs>
    <ds:schemaRef ds:uri="d33d783c-22ed-4030-95ea-6c6e73cf6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2</TotalTime>
  <Words>116</Words>
  <Application>Microsoft Office PowerPoint</Application>
  <PresentationFormat>Široki zaslon</PresentationFormat>
  <Paragraphs>32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Dosis</vt:lpstr>
      <vt:lpstr>Tw Cen MT</vt:lpstr>
      <vt:lpstr>Kapljica</vt:lpstr>
      <vt:lpstr>E - nasilje</vt:lpstr>
      <vt:lpstr>video</vt:lpstr>
      <vt:lpstr>Elektroničko nasilje = cyberbulling</vt:lpstr>
      <vt:lpstr>Jesi li i ti ikada bio  žrtva e-nasilja?</vt:lpstr>
      <vt:lpstr>Prijava e-nasilja</vt:lpstr>
      <vt:lpstr>PowerPoint prezentacija</vt:lpstr>
      <vt:lpstr>netica</vt:lpstr>
      <vt:lpstr>Riješimo kviz</vt:lpstr>
      <vt:lpstr>Internetski bonton  </vt:lpstr>
      <vt:lpstr>Digitalni tragovi</vt:lpstr>
      <vt:lpstr> pozitivni i negativni digitalni trag</vt:lpstr>
      <vt:lpstr>PowerPoint prezentacija</vt:lpstr>
      <vt:lpstr>SAMOPROCJENA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OPASNOSTI INTERNETA</dc:title>
  <dc:creator>ivana skola</dc:creator>
  <cp:lastModifiedBy>Nastavnik</cp:lastModifiedBy>
  <cp:revision>4</cp:revision>
  <dcterms:created xsi:type="dcterms:W3CDTF">2020-10-19T19:39:12Z</dcterms:created>
  <dcterms:modified xsi:type="dcterms:W3CDTF">2021-02-09T12:17:11Z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0x010100DD953D38335E5C4484FA2190B9D567A0</vt:lpwstr>
  </property>
</Properties>
</file>